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9144000"/>
  <p:notesSz cx="6858000" cy="9144000"/>
  <p:embeddedFontLst>
    <p:embeddedFont>
      <p:font typeface="Arial Black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rialBlack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6ed7fb149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6ed7fb14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46ed7fb149_0_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6ed7fb149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6ed7fb14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46ed7fb149_0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6ed7fb149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6ed7fb14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46ed7fb149_0_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6ed7fb149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6ed7fb14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46ed7fb149_0_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6e6a1cb2d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6e6a1cb2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46e6a1cb2d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6e6a1cb2d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6e6a1cb2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46e6a1cb2d_0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6e6a1cb2d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6e6a1cb2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46e6a1cb2d_0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6e6a1cb2d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6e6a1cb2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46e6a1cb2d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6e6a1cb2d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6e6a1cb2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46e6a1cb2d_0_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6e6a1cb2d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6e6a1cb2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46e6a1cb2d_0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6e6a1cb2d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6e6a1cb2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46e6a1cb2d_0_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6e6a1cb2d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6e6a1cb2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46e6a1cb2d_0_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6e6a1cb2d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6e6a1cb2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46e6a1cb2d_0_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6ed7fb149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6ed7fb14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46ed7fb149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6ed7fb149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6ed7fb14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46ed7fb149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6ed7fb14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6ed7fb1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46ed7fb14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6ed7fb149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6ed7fb14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46ed7fb149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6ed7fb149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6ed7fb14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46ed7fb149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6ed7fb149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6ed7fb14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46ed7fb149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6ed7fb149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6ed7fb14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46ed7fb149_0_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/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 rot="5400000">
            <a:off x="2179637" y="-350838"/>
            <a:ext cx="4784725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 rot="5400000">
            <a:off x="4671218" y="2110581"/>
            <a:ext cx="597376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2"/>
          <p:cNvSpPr txBox="1"/>
          <p:nvPr>
            <p:ph idx="1" type="body"/>
          </p:nvPr>
        </p:nvSpPr>
        <p:spPr>
          <a:xfrm rot="5400000">
            <a:off x="480219" y="129382"/>
            <a:ext cx="5973763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, 텍스트 및 내용" type="txAndObj">
  <p:cSld name="TEXT_AND_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457200" y="152400"/>
            <a:ext cx="8229600" cy="973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457200" y="1341438"/>
            <a:ext cx="4038600" cy="4784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2" type="body"/>
          </p:nvPr>
        </p:nvSpPr>
        <p:spPr>
          <a:xfrm>
            <a:off x="4648200" y="1341438"/>
            <a:ext cx="4038600" cy="4784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, 텍스트 및 내용 2개" type="txAndTwoObj">
  <p:cSld name="TEXT_AND_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57200" y="152400"/>
            <a:ext cx="8229600" cy="973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57200" y="1341438"/>
            <a:ext cx="4038600" cy="4784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2" type="body"/>
          </p:nvPr>
        </p:nvSpPr>
        <p:spPr>
          <a:xfrm>
            <a:off x="4648200" y="1341438"/>
            <a:ext cx="4038600" cy="2316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3" type="body"/>
          </p:nvPr>
        </p:nvSpPr>
        <p:spPr>
          <a:xfrm>
            <a:off x="4648200" y="3810000"/>
            <a:ext cx="4038600" cy="2316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457200" y="1371600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57200" y="1341438"/>
            <a:ext cx="4038600" cy="4784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4648200" y="1341438"/>
            <a:ext cx="4038600" cy="4784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1125538"/>
          </a:xfrm>
          <a:prstGeom prst="rect">
            <a:avLst/>
          </a:prstGeom>
          <a:solidFill>
            <a:srgbClr val="99CC00">
              <a:alpha val="2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371600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bann01"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38200" y="1066800"/>
            <a:ext cx="7315200" cy="6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" name="Google Shape;14;p1"/>
          <p:cNvCxnSpPr/>
          <p:nvPr/>
        </p:nvCxnSpPr>
        <p:spPr>
          <a:xfrm>
            <a:off x="381000" y="6629400"/>
            <a:ext cx="990600" cy="0"/>
          </a:xfrm>
          <a:prstGeom prst="straightConnector1">
            <a:avLst/>
          </a:prstGeom>
          <a:noFill/>
          <a:ln cap="flat" cmpd="sng" w="38100">
            <a:solidFill>
              <a:srgbClr val="8000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Google Shape;15;p1"/>
          <p:cNvSpPr/>
          <p:nvPr/>
        </p:nvSpPr>
        <p:spPr>
          <a:xfrm>
            <a:off x="3200400" y="0"/>
            <a:ext cx="2209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oto Sans Symbols"/>
              <a:buNone/>
            </a:pPr>
            <a:r>
              <a:rPr b="1" i="1" lang="en-US" sz="4000" u="none" cap="none" strike="noStrike">
                <a:solidFill>
                  <a:srgbClr val="FFCCCC"/>
                </a:solidFill>
                <a:latin typeface="Arial Black"/>
                <a:ea typeface="Arial Black"/>
                <a:cs typeface="Arial Black"/>
                <a:sym typeface="Arial Black"/>
              </a:rPr>
              <a:t>Smart</a:t>
            </a: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7483475" y="533400"/>
            <a:ext cx="1584325" cy="62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oto Sans Symbols"/>
              <a:buNone/>
            </a:pPr>
            <a:r>
              <a:rPr b="1" i="1" lang="en-US" sz="4000" u="none" cap="none" strike="noStrike">
                <a:solidFill>
                  <a:srgbClr val="FFCCCC"/>
                </a:solidFill>
                <a:latin typeface="Arial Black"/>
                <a:ea typeface="Arial Black"/>
                <a:cs typeface="Arial Black"/>
                <a:sym typeface="Arial Black"/>
              </a:rPr>
              <a:t>SW</a:t>
            </a:r>
            <a:endParaRPr/>
          </a:p>
        </p:txBody>
      </p:sp>
      <p:sp>
        <p:nvSpPr>
          <p:cNvPr id="17" name="Google Shape;17;p1"/>
          <p:cNvSpPr/>
          <p:nvPr/>
        </p:nvSpPr>
        <p:spPr>
          <a:xfrm>
            <a:off x="4953000" y="304800"/>
            <a:ext cx="3038475" cy="654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oto Sans Symbols"/>
              <a:buNone/>
            </a:pPr>
            <a:r>
              <a:rPr b="1" i="1" lang="en-US" sz="4000" u="none" cap="none" strike="noStrike">
                <a:solidFill>
                  <a:srgbClr val="FFCCCC"/>
                </a:solidFill>
                <a:latin typeface="Arial Black"/>
                <a:ea typeface="Arial Black"/>
                <a:cs typeface="Arial Black"/>
                <a:sym typeface="Arial Black"/>
              </a:rPr>
              <a:t>Systems</a:t>
            </a:r>
            <a:endParaRPr/>
          </a:p>
        </p:txBody>
      </p:sp>
      <p:sp>
        <p:nvSpPr>
          <p:cNvPr id="18" name="Google Shape;18;p1"/>
          <p:cNvSpPr/>
          <p:nvPr/>
        </p:nvSpPr>
        <p:spPr>
          <a:xfrm>
            <a:off x="0" y="6553200"/>
            <a:ext cx="274320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스마트시스템소프트웨어학과</a:t>
            </a:r>
            <a:endParaRPr b="1" i="1" sz="1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19;p1"/>
          <p:cNvSpPr txBox="1"/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iki.ros.org/roscpp/Overview/Parameter%20Server#Retrieving_Lists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roboware.me/&amp;&amp;from=RoboWare%20Studio&amp;&amp;id=someValue.machineId#/home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762000" y="1905000"/>
            <a:ext cx="7620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Kinematics4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 txBox="1"/>
          <p:nvPr>
            <p:ph idx="4294967295" type="subTitle"/>
          </p:nvPr>
        </p:nvSpPr>
        <p:spPr>
          <a:xfrm>
            <a:off x="1371600" y="3721100"/>
            <a:ext cx="6400800" cy="1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Youngjoon Han</a:t>
            </a:r>
            <a:endParaRPr/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young@ssu.ac.kr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endeffector_extractor.cpp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52" name="Google Shape;152;p24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forward_kinematics 실습 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389709"/>
            <a:ext cx="8229599" cy="3766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endeffector_extractor.cpp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60" name="Google Shape;160;p25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forward_kinematics 실습 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650" y="1914200"/>
            <a:ext cx="636270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endeffector_extractor.cpp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forward_kinematics 실습 </a:t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488" y="1990363"/>
            <a:ext cx="5915025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실행결과 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76" name="Google Shape;176;p27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forward_kinematics 실습 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750" y="1935896"/>
            <a:ext cx="5121175" cy="44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mobile_robot 모델링 </a:t>
            </a:r>
            <a:endParaRPr/>
          </a:p>
        </p:txBody>
      </p:sp>
      <p:sp>
        <p:nvSpPr>
          <p:cNvPr id="184" name="Google Shape;184;p28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패키지 생성 : src 마우스 우클릭-&gt;add r</a:t>
            </a:r>
            <a:br>
              <a:rPr b="1" lang="en-US" sz="2400">
                <a:solidFill>
                  <a:schemeClr val="dk1"/>
                </a:solidFill>
              </a:rPr>
            </a:br>
            <a:r>
              <a:rPr b="1" lang="en-US" sz="2400">
                <a:solidFill>
                  <a:schemeClr val="dk1"/>
                </a:solidFill>
              </a:rPr>
              <a:t>-os pkg 선택</a:t>
            </a:r>
            <a:br>
              <a:rPr b="1" lang="en-US" sz="2400">
                <a:solidFill>
                  <a:schemeClr val="dk1"/>
                </a:solidFill>
              </a:rPr>
            </a:br>
            <a:r>
              <a:rPr b="1" lang="en-US" sz="2400">
                <a:solidFill>
                  <a:schemeClr val="dk1"/>
                </a:solidFill>
              </a:rPr>
              <a:t>패키지 이름 : mobile_robot_descripti</a:t>
            </a:r>
            <a:br>
              <a:rPr b="1" lang="en-US" sz="2400">
                <a:solidFill>
                  <a:schemeClr val="dk1"/>
                </a:solidFill>
              </a:rPr>
            </a:br>
            <a:r>
              <a:rPr b="1" lang="en-US" sz="2400">
                <a:solidFill>
                  <a:schemeClr val="dk1"/>
                </a:solidFill>
              </a:rPr>
              <a:t>-on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모델 파일 다운로드 : 비전시스템연구실 </a:t>
            </a:r>
            <a:br>
              <a:rPr b="1" lang="en-US" sz="2400">
                <a:solidFill>
                  <a:schemeClr val="dk1"/>
                </a:solidFill>
              </a:rPr>
            </a:br>
            <a:r>
              <a:rPr b="1" lang="en-US" sz="2400">
                <a:solidFill>
                  <a:schemeClr val="dk1"/>
                </a:solidFill>
              </a:rPr>
              <a:t>홈페이지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mobile_robot 패키지 생성-&gt; 런치파일 </a:t>
            </a:r>
            <a:br>
              <a:rPr b="1" lang="en-US" sz="2400">
                <a:solidFill>
                  <a:schemeClr val="dk1"/>
                </a:solidFill>
              </a:rPr>
            </a:br>
            <a:r>
              <a:rPr b="1" lang="en-US" sz="2400">
                <a:solidFill>
                  <a:schemeClr val="dk1"/>
                </a:solidFill>
              </a:rPr>
              <a:t>작성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런치파일 실행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13" y="4669325"/>
            <a:ext cx="8059775" cy="19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873" y="1489825"/>
            <a:ext cx="2867775" cy="27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rviz 확인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93" name="Google Shape;193;p29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mobile_robot 모델링 </a:t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63" y="1967325"/>
            <a:ext cx="7999277" cy="449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572" y="2121275"/>
            <a:ext cx="5212600" cy="4535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패키지 마우스 우클릭-&gt;src 폴더 생성-&gt;</a:t>
            </a:r>
            <a:br>
              <a:rPr b="1" lang="en-US" sz="2400">
                <a:solidFill>
                  <a:schemeClr val="dk1"/>
                </a:solidFill>
              </a:rPr>
            </a:br>
            <a:r>
              <a:rPr b="1" lang="en-US" sz="2400">
                <a:solidFill>
                  <a:schemeClr val="dk1"/>
                </a:solidFill>
              </a:rPr>
              <a:t>add CPP file-&gt;state_publisher.cpp</a:t>
            </a:r>
            <a:br>
              <a:rPr b="1" lang="en-US" sz="2400">
                <a:solidFill>
                  <a:schemeClr val="dk1"/>
                </a:solidFill>
              </a:rPr>
            </a:br>
            <a:r>
              <a:rPr b="1" lang="en-US" sz="2400">
                <a:solidFill>
                  <a:schemeClr val="dk1"/>
                </a:solidFill>
              </a:rPr>
              <a:t> 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202" name="Google Shape;202;p30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mobile_robot 모델링 </a:t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698" y="1371600"/>
            <a:ext cx="2666925" cy="18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mobile_robot 모델링 </a:t>
            </a:r>
            <a:endParaRPr/>
          </a:p>
        </p:txBody>
      </p:sp>
      <p:sp>
        <p:nvSpPr>
          <p:cNvPr id="210" name="Google Shape;210;p31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launch 파일 수정 &amp; 실행</a:t>
            </a:r>
            <a:br>
              <a:rPr b="1" lang="en-US" sz="2400">
                <a:solidFill>
                  <a:schemeClr val="dk1"/>
                </a:solidFill>
              </a:rPr>
            </a:br>
            <a:r>
              <a:rPr b="1" lang="en-US" sz="2400">
                <a:solidFill>
                  <a:schemeClr val="dk1"/>
                </a:solidFill>
              </a:rPr>
              <a:t>(바퀴는 보이지 않음)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13" y="3895575"/>
            <a:ext cx="8505774" cy="20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0825" y="1371600"/>
            <a:ext cx="2774049" cy="27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mobile_robot 모델링 </a:t>
            </a:r>
            <a:endParaRPr/>
          </a:p>
        </p:txBody>
      </p:sp>
      <p:sp>
        <p:nvSpPr>
          <p:cNvPr id="219" name="Google Shape;219;p32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(수업과제) : 다음의 조건을 만족시키면서, state_publisher와 같은 동작을 수행하는 custom_joint_state_publisher 노드를 작성하라.</a:t>
            </a:r>
            <a:endParaRPr b="1" sz="2400">
              <a:solidFill>
                <a:schemeClr val="dk1"/>
              </a:solidFill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en-US" sz="2400">
                <a:solidFill>
                  <a:schemeClr val="dk1"/>
                </a:solidFill>
              </a:rPr>
              <a:t>조건1: 다음 메인함수를 사용할 것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2868500"/>
            <a:ext cx="60674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mobile_robot 모델링 </a:t>
            </a:r>
            <a:endParaRPr/>
          </a:p>
        </p:txBody>
      </p:sp>
      <p:sp>
        <p:nvSpPr>
          <p:cNvPr id="227" name="Google Shape;227;p33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조건 2 : 다음의 yaml 파일을 사용할 것(</a:t>
            </a:r>
            <a:r>
              <a:rPr b="1" lang="en-US" sz="2400" u="sng">
                <a:solidFill>
                  <a:schemeClr val="hlink"/>
                </a:solidFill>
                <a:hlinkClick r:id="rId3"/>
              </a:rPr>
              <a:t>http://wiki.ros.org/roscpp/Overview/Parameter%20Server#Retrieving_Lists</a:t>
            </a:r>
            <a:r>
              <a:rPr b="1" lang="en-US" sz="2400">
                <a:solidFill>
                  <a:schemeClr val="dk1"/>
                </a:solidFill>
              </a:rPr>
              <a:t> 참고, vector 이용)</a:t>
            </a:r>
            <a:br>
              <a:rPr b="1" lang="en-US" sz="2400">
                <a:solidFill>
                  <a:schemeClr val="dk1"/>
                </a:solidFill>
              </a:rPr>
            </a:br>
            <a:br>
              <a:rPr b="1" lang="en-US" sz="2400">
                <a:solidFill>
                  <a:schemeClr val="dk1"/>
                </a:solidFill>
              </a:rPr>
            </a:br>
            <a:br>
              <a:rPr b="1" lang="en-US" sz="2400">
                <a:solidFill>
                  <a:schemeClr val="dk1"/>
                </a:solidFill>
              </a:rPr>
            </a:br>
            <a:endParaRPr b="1" sz="2400">
              <a:solidFill>
                <a:schemeClr val="dk1"/>
              </a:solidFill>
            </a:endParaRPr>
          </a:p>
          <a:p>
            <a:pPr indent="-3810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조건 3 : joint_state에 관한 내용은 하드코딩 금지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3538" y="2498638"/>
            <a:ext cx="58769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163" y="4279024"/>
            <a:ext cx="7869276" cy="11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57200" y="1371600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Forward-kinematics 실습</a:t>
            </a:r>
            <a:endParaRPr sz="2600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mobile_robot 모델링</a:t>
            </a:r>
            <a:endParaRPr sz="2600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mobile_robot 조종 인터페이스 작성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r>
              <a:rPr lang="en-US"/>
              <a:t>. mobile_robot 조종 인터페이스 작성 </a:t>
            </a:r>
            <a:endParaRPr/>
          </a:p>
        </p:txBody>
      </p:sp>
      <p:sp>
        <p:nvSpPr>
          <p:cNvPr id="236" name="Google Shape;236;p34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gazebo 시뮬레이터 런치파일 작성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856330"/>
            <a:ext cx="8229601" cy="4544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mobile_robot 조종 인터페이스 작성 </a:t>
            </a:r>
            <a:endParaRPr/>
          </a:p>
        </p:txBody>
      </p:sp>
      <p:sp>
        <p:nvSpPr>
          <p:cNvPr id="244" name="Google Shape;244;p35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런치파일 실행</a:t>
            </a:r>
            <a:br>
              <a:rPr b="1" lang="en-US" sz="2400">
                <a:solidFill>
                  <a:schemeClr val="dk1"/>
                </a:solidFill>
              </a:rPr>
            </a:br>
            <a:br>
              <a:rPr b="1" lang="en-US" sz="2400">
                <a:solidFill>
                  <a:schemeClr val="dk1"/>
                </a:solidFill>
              </a:rPr>
            </a:br>
            <a:br>
              <a:rPr b="1" lang="en-US" sz="2400">
                <a:solidFill>
                  <a:schemeClr val="dk1"/>
                </a:solidFill>
              </a:rPr>
            </a:br>
            <a:endParaRPr b="1" sz="24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45" name="Google Shape;245;p35"/>
          <p:cNvSpPr/>
          <p:nvPr/>
        </p:nvSpPr>
        <p:spPr>
          <a:xfrm>
            <a:off x="419100" y="1903850"/>
            <a:ext cx="8153400" cy="973200"/>
          </a:xfrm>
          <a:prstGeom prst="roundRect">
            <a:avLst>
              <a:gd fmla="val 16667" name="adj"/>
            </a:avLst>
          </a:prstGeom>
          <a:solidFill>
            <a:srgbClr val="FFCC66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400">
                <a:solidFill>
                  <a:schemeClr val="dk1"/>
                </a:solidFill>
              </a:rPr>
              <a:t>roslaunch mobile_robot mobile_robot_gazebo.launch </a:t>
            </a:r>
            <a:endParaRPr sz="2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13" y="3038425"/>
            <a:ext cx="5824176" cy="3276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5"/>
          <p:cNvSpPr txBox="1"/>
          <p:nvPr/>
        </p:nvSpPr>
        <p:spPr>
          <a:xfrm>
            <a:off x="2837850" y="5968950"/>
            <a:ext cx="463800" cy="443700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3402625" y="6412650"/>
            <a:ext cx="26019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켤때마다 재생버튼 클</a:t>
            </a:r>
            <a:r>
              <a:rPr lang="en-US"/>
              <a:t>릭!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mobile_robot 조종 인터페이스 작성 </a:t>
            </a:r>
            <a:endParaRPr/>
          </a:p>
        </p:txBody>
      </p:sp>
      <p:sp>
        <p:nvSpPr>
          <p:cNvPr id="255" name="Google Shape;255;p36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조종 패키지 다운로드</a:t>
            </a:r>
            <a:br>
              <a:rPr b="1" lang="en-US" sz="2400">
                <a:solidFill>
                  <a:schemeClr val="dk1"/>
                </a:solidFill>
              </a:rPr>
            </a:br>
            <a:br>
              <a:rPr b="1" lang="en-US" sz="2400">
                <a:solidFill>
                  <a:schemeClr val="dk1"/>
                </a:solidFill>
              </a:rPr>
            </a:br>
            <a:br>
              <a:rPr b="1" lang="en-US" sz="2400">
                <a:solidFill>
                  <a:schemeClr val="dk1"/>
                </a:solidFill>
              </a:rPr>
            </a:br>
            <a:br>
              <a:rPr b="1" lang="en-US" sz="2400">
                <a:solidFill>
                  <a:schemeClr val="dk1"/>
                </a:solidFill>
              </a:rPr>
            </a:br>
            <a:endParaRPr b="1" sz="2400">
              <a:solidFill>
                <a:schemeClr val="dk1"/>
              </a:solidFill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(런치 파일을 켠 채</a:t>
            </a:r>
            <a:r>
              <a:rPr b="1" lang="en-US" sz="2400">
                <a:solidFill>
                  <a:schemeClr val="dk1"/>
                </a:solidFill>
              </a:rPr>
              <a:t>로)</a:t>
            </a:r>
            <a:r>
              <a:rPr b="1" lang="en-US" sz="2400">
                <a:solidFill>
                  <a:schemeClr val="dk1"/>
                </a:solidFill>
              </a:rPr>
              <a:t>조종 패키지 실행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56" name="Google Shape;256;p36"/>
          <p:cNvSpPr/>
          <p:nvPr/>
        </p:nvSpPr>
        <p:spPr>
          <a:xfrm>
            <a:off x="419100" y="1896025"/>
            <a:ext cx="8153400" cy="973200"/>
          </a:xfrm>
          <a:prstGeom prst="roundRect">
            <a:avLst>
              <a:gd fmla="val 16667" name="adj"/>
            </a:avLst>
          </a:prstGeom>
          <a:solidFill>
            <a:srgbClr val="FFCC66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400">
                <a:solidFill>
                  <a:schemeClr val="dk1"/>
                </a:solidFill>
              </a:rPr>
              <a:t> sudo apt-get install ros-kinetic-teleop-twist-keyboard </a:t>
            </a:r>
            <a:endParaRPr sz="2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257" name="Google Shape;257;p36"/>
          <p:cNvSpPr/>
          <p:nvPr/>
        </p:nvSpPr>
        <p:spPr>
          <a:xfrm>
            <a:off x="419100" y="3698375"/>
            <a:ext cx="8153400" cy="973200"/>
          </a:xfrm>
          <a:prstGeom prst="roundRect">
            <a:avLst>
              <a:gd fmla="val 16667" name="adj"/>
            </a:avLst>
          </a:prstGeom>
          <a:solidFill>
            <a:srgbClr val="FFCC66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400">
                <a:solidFill>
                  <a:schemeClr val="dk1"/>
                </a:solidFill>
              </a:rPr>
              <a:t>rosrun teleop_twist_keyboard teleop_twist_keyboard.py</a:t>
            </a:r>
            <a:r>
              <a:rPr b="1" lang="en-US" sz="2400">
                <a:solidFill>
                  <a:schemeClr val="dk1"/>
                </a:solidFill>
              </a:rPr>
              <a:t> </a:t>
            </a:r>
            <a:endParaRPr sz="2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Roboware 다운로</a:t>
            </a:r>
            <a:r>
              <a:rPr lang="en-US"/>
              <a:t>드(줄보드에는 다운로드 X)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다음 사이트에서 roboware-studio 1.2.0 64bit deb 파일 다운로드 :</a:t>
            </a:r>
            <a:br>
              <a:rPr lang="en-US" sz="2600">
                <a:solidFill>
                  <a:schemeClr val="dk1"/>
                </a:solidFill>
              </a:rPr>
            </a:br>
            <a:r>
              <a:rPr b="1" lang="en-US" sz="2400" u="sng">
                <a:solidFill>
                  <a:schemeClr val="hlink"/>
                </a:solidFill>
                <a:hlinkClick r:id="rId3"/>
              </a:rPr>
              <a:t>http://www.roboware.me/&amp;&amp;from=RoboWare%20Studio&amp;&amp;id=someValue.machineId#/home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다운로드 받은 폴더에서 프로그램 설치</a:t>
            </a:r>
            <a:br>
              <a:rPr b="1" lang="en-US" sz="2400">
                <a:solidFill>
                  <a:schemeClr val="dk1"/>
                </a:solidFill>
              </a:rPr>
            </a:br>
            <a:br>
              <a:rPr b="1" lang="en-US" sz="2400">
                <a:solidFill>
                  <a:schemeClr val="dk1"/>
                </a:solidFill>
              </a:rPr>
            </a:br>
            <a:endParaRPr b="1" sz="2400">
              <a:solidFill>
                <a:schemeClr val="dk1"/>
              </a:solidFill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roboware 실행 후 open work-</a:t>
            </a:r>
            <a:br>
              <a:rPr b="1" lang="en-US" sz="2400">
                <a:solidFill>
                  <a:schemeClr val="dk1"/>
                </a:solidFill>
              </a:rPr>
            </a:br>
            <a:r>
              <a:rPr b="1" lang="en-US" sz="2400">
                <a:solidFill>
                  <a:schemeClr val="dk1"/>
                </a:solidFill>
              </a:rPr>
              <a:t>space 선택-&gt;catkin_ws폴더 선택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419100" y="3335875"/>
            <a:ext cx="8153400" cy="533400"/>
          </a:xfrm>
          <a:prstGeom prst="roundRect">
            <a:avLst>
              <a:gd fmla="val 16667" name="adj"/>
            </a:avLst>
          </a:prstGeom>
          <a:solidFill>
            <a:srgbClr val="FFCC66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>
                <a:solidFill>
                  <a:schemeClr val="dk1"/>
                </a:solidFill>
              </a:rPr>
              <a:t>sudo dpkg -i (다운로드 받은 파일 이름)</a:t>
            </a:r>
            <a:endParaRPr sz="2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b="2902" l="15152" r="14922" t="4074"/>
          <a:stretch/>
        </p:blipFill>
        <p:spPr>
          <a:xfrm>
            <a:off x="5689924" y="4093075"/>
            <a:ext cx="2996875" cy="224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forward_kinematics 실습 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4213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(Open-manipulator 조립이 끝난 후 진행)opencr 코드작성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r>
              <a:rPr lang="en-US"/>
              <a:t>. forward_kinematics 실습 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2271238"/>
            <a:ext cx="6972300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forward_kinematics 실습 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88" y="2109399"/>
            <a:ext cx="8073824" cy="3424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rad으로 각도가 송신되는지 확인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forward_kinematics 실습 </a:t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419100" y="1980450"/>
            <a:ext cx="8153400" cy="2185500"/>
          </a:xfrm>
          <a:prstGeom prst="roundRect">
            <a:avLst>
              <a:gd fmla="val 16667" name="adj"/>
            </a:avLst>
          </a:prstGeom>
          <a:solidFill>
            <a:srgbClr val="FFCC66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600">
                <a:solidFill>
                  <a:schemeClr val="dk1"/>
                </a:solidFill>
              </a:rPr>
              <a:t> roscore</a:t>
            </a:r>
            <a:endParaRPr b="1" sz="24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>
                <a:solidFill>
                  <a:schemeClr val="dk1"/>
                </a:solidFill>
              </a:rPr>
              <a:t>rosrun rosserial_python serial_node.py __name:=opencr _port:=/dev/ttyACM0 _baud:=115200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##</a:t>
            </a:r>
            <a:r>
              <a:rPr lang="en-US" sz="2600">
                <a:solidFill>
                  <a:schemeClr val="dk1"/>
                </a:solidFill>
              </a:rPr>
              <a:t> rostopic echo /darray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300" y="3573225"/>
            <a:ext cx="4592098" cy="295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forward_kinematics 실습 </a:t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endeffector_extractor 패키지 생성-&gt;endeffector_extractor 노드 작성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forward_kinematics를 위한 코드를 구성한다.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3133350"/>
            <a:ext cx="8429776" cy="20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endeffector_extractor.cpp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44" name="Google Shape;144;p23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forward_kinematics 실습 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813" y="1994825"/>
            <a:ext cx="7315974" cy="43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M">
  <a:themeElements>
    <a:clrScheme name="TM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